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60" r:id="rId5"/>
    <p:sldId id="262" r:id="rId6"/>
    <p:sldId id="276" r:id="rId7"/>
    <p:sldId id="264" r:id="rId8"/>
    <p:sldId id="275" r:id="rId9"/>
    <p:sldId id="265" r:id="rId10"/>
    <p:sldId id="269" r:id="rId11"/>
    <p:sldId id="277" r:id="rId12"/>
    <p:sldId id="266" r:id="rId13"/>
    <p:sldId id="278" r:id="rId14"/>
    <p:sldId id="279" r:id="rId15"/>
    <p:sldId id="273" r:id="rId16"/>
    <p:sldId id="274" r:id="rId17"/>
    <p:sldId id="270" r:id="rId18"/>
    <p:sldId id="271" r:id="rId19"/>
    <p:sldId id="272" r:id="rId20"/>
    <p:sldId id="259" r:id="rId21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4D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6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E54D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8B5B17-FB65-4E4A-AA69-068DF0AF4B02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FEF258-AC15-4F4D-BCF9-E4189CDDE8E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65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86A77-60B2-4C61-A3A5-B2387B9996E0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03D0CA-850F-4EF5-9105-5C9290A4585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3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A6C373-7B6C-4272-883D-861841EAF7DE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1051D8-7D0C-499C-9418-5EAE4972C592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6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080CA3-B4E7-4252-9773-1DBA49B4E11E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393BD-FB2C-41BD-BD1E-CE2C794C36DF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9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7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" name="Straight Connector 8"/>
          <p:cNvCxnSpPr/>
          <p:nvPr/>
        </p:nvCxnSpPr>
        <p:spPr>
          <a:xfrm>
            <a:off x="1208088" y="4343400"/>
            <a:ext cx="9875837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Ctr="0"/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703ADA-C4FD-4E04-BBF5-8F8517D38087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E2FA9A-CED4-4D97-8CAB-845D28C3F5F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2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2FAED8-7AE5-4F99-ADA8-96F96C9718A7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D7FA55-940F-478D-A735-537057B1F70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71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9EB793-845E-4D31-A238-ABABE538EAED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9FB8C1-EE2B-461E-B2A5-BE4F72A19B7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93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A8E67C-C329-43B2-8B28-2623F8F096F4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C6A440-8372-4322-A680-7EED1FDBDBD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6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5"/>
          <p:cNvSpPr/>
          <p:nvPr/>
        </p:nvSpPr>
        <p:spPr>
          <a:xfrm>
            <a:off x="0" y="6334125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7D5C27-C9E1-4194-B2B9-FF9F7BD59CA2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96E512-E1DD-403C-A0B8-120273B0D98F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1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0"/>
            <a:ext cx="4051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4040188" y="0"/>
            <a:ext cx="63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/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465138" y="6459538"/>
            <a:ext cx="2619375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D460A144-F413-442E-B274-884D2E8043B0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538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1803F26-0D7E-4653-B207-731503C3161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9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8"/>
          <p:cNvSpPr/>
          <p:nvPr/>
        </p:nvSpPr>
        <p:spPr>
          <a:xfrm>
            <a:off x="0" y="4914900"/>
            <a:ext cx="12188825" cy="6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tIns="0" bIns="0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rtlCol="0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t-BR" noProof="0" smtClean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0519FB-9C0C-4A33-A94F-6DA4E42CE209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6D6DF2-A319-4DDB-8A22-3E59DD73416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8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E54D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96963" y="1846263"/>
            <a:ext cx="10058400" cy="402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texto mestre</a:t>
            </a:r>
          </a:p>
          <a:p>
            <a:pPr lvl="1"/>
            <a:r>
              <a:rPr lang="pt-BR" altLang="pt-BR" smtClean="0"/>
              <a:t>Segundo nível</a:t>
            </a:r>
          </a:p>
          <a:p>
            <a:pPr lvl="2"/>
            <a:r>
              <a:rPr lang="pt-BR" altLang="pt-BR" smtClean="0"/>
              <a:t>Terceiro nível</a:t>
            </a:r>
          </a:p>
          <a:p>
            <a:pPr lvl="3"/>
            <a:r>
              <a:rPr lang="pt-BR" altLang="pt-BR" smtClean="0"/>
              <a:t>Quarto nível</a:t>
            </a:r>
          </a:p>
          <a:p>
            <a:pPr lvl="4"/>
            <a:r>
              <a:rPr lang="pt-BR" altLang="pt-BR" smtClean="0"/>
              <a:t>Quinto nível</a:t>
            </a:r>
            <a:endParaRPr lang="en-US" altLang="pt-BR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6963" y="6459538"/>
            <a:ext cx="24733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C23B11C9-0F07-4D96-9820-919E3F66BBCB}" type="datetimeFigureOut">
              <a:rPr lang="en-US"/>
              <a:pPr>
                <a:defRPr/>
              </a:pPr>
              <a:t>11/8/2016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75" y="6459538"/>
            <a:ext cx="48228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 cap="all" baseline="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1238" y="6459538"/>
            <a:ext cx="1311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8EF7A696-CE20-46C5-929C-DE04C84B1FD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800" y="1738313"/>
            <a:ext cx="996632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3" name="Imagem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0525" y="-377825"/>
            <a:ext cx="1931988" cy="211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8" r:id="rId2"/>
    <p:sldLayoutId id="2147483724" r:id="rId3"/>
    <p:sldLayoutId id="2147483719" r:id="rId4"/>
    <p:sldLayoutId id="2147483720" r:id="rId5"/>
    <p:sldLayoutId id="2147483721" r:id="rId6"/>
    <p:sldLayoutId id="2147483725" r:id="rId7"/>
    <p:sldLayoutId id="2147483726" r:id="rId8"/>
    <p:sldLayoutId id="2147483727" r:id="rId9"/>
    <p:sldLayoutId id="2147483722" r:id="rId10"/>
    <p:sldLayoutId id="2147483728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 kern="1200" spc="-50">
          <a:solidFill>
            <a:srgbClr val="404040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4800">
          <a:solidFill>
            <a:srgbClr val="404040"/>
          </a:solidFill>
          <a:latin typeface="Calibri Light" panose="020F0302020204030204" pitchFamily="34" charset="0"/>
        </a:defRPr>
      </a:lvl9pPr>
    </p:titleStyle>
    <p:bodyStyle>
      <a:lvl1pPr marL="90488" indent="-90488" algn="l" rtl="0" eaLnBrk="0" fontAlgn="base" hangingPunct="0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rgbClr val="404040"/>
          </a:solidFill>
          <a:latin typeface="+mn-lt"/>
          <a:ea typeface="+mn-ea"/>
          <a:cs typeface="+mn-cs"/>
        </a:defRPr>
      </a:lvl1pPr>
      <a:lvl2pPr marL="38258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566738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749300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4pPr>
      <a:lvl5pPr marL="931863" indent="-182563" algn="l" rtl="0" eaLnBrk="0" fontAlgn="base" hangingPunct="0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ulirish.com/" TargetMode="External"/><Relationship Id="rId3" Type="http://schemas.openxmlformats.org/officeDocument/2006/relationships/hyperlink" Target="http://www.html5-css3.fr/html5/initializr-generateur-template-html5-boilerplate" TargetMode="External"/><Relationship Id="rId7" Type="http://schemas.openxmlformats.org/officeDocument/2006/relationships/hyperlink" Target="https://github.com/h5bp/html5-boilerplate/wiki" TargetMode="External"/><Relationship Id="rId2" Type="http://schemas.openxmlformats.org/officeDocument/2006/relationships/hyperlink" Target="https://aprendendowww.wordpress.com/2015/05/01/css-reset-ou-normalize-css-eis-a-questa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h5bp/html5-boilerplate/blob/5.3.0/dist/doc" TargetMode="External"/><Relationship Id="rId5" Type="http://schemas.openxmlformats.org/officeDocument/2006/relationships/hyperlink" Target="http://maujor.com/tutorial/css3-html5-modernizr.php" TargetMode="External"/><Relationship Id="rId4" Type="http://schemas.openxmlformats.org/officeDocument/2006/relationships/hyperlink" Target="http://tutsmais.com.br/blog/dicas/html5-e-boilerplat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h5bp/html5-boilerplate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5bp/html5-boilerplate.git" TargetMode="External"/><Relationship Id="rId2" Type="http://schemas.openxmlformats.org/officeDocument/2006/relationships/hyperlink" Target="https://html5boilerplat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2666737" y="550316"/>
            <a:ext cx="6614696" cy="92333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HTML5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+mn-lt"/>
              </a:rPr>
              <a:t>    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BOILERPLATE</a:t>
            </a:r>
          </a:p>
        </p:txBody>
      </p:sp>
      <p:sp>
        <p:nvSpPr>
          <p:cNvPr id="9" name="Estrela de 5 pontas 8"/>
          <p:cNvSpPr/>
          <p:nvPr/>
        </p:nvSpPr>
        <p:spPr>
          <a:xfrm>
            <a:off x="4937125" y="846138"/>
            <a:ext cx="349250" cy="331787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77" y="1808836"/>
            <a:ext cx="3921210" cy="41504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pt-BR" altLang="pt-BR" dirty="0" smtClean="0"/>
          </a:p>
          <a:p>
            <a:pPr lvl="1"/>
            <a:r>
              <a:rPr lang="pt-BR" altLang="pt-BR" dirty="0" smtClean="0"/>
              <a:t>Um </a:t>
            </a:r>
            <a:r>
              <a:rPr lang="pt-BR" altLang="pt-BR" dirty="0" err="1" smtClean="0"/>
              <a:t>Template</a:t>
            </a:r>
            <a:r>
              <a:rPr lang="pt-BR" altLang="pt-BR" dirty="0" smtClean="0"/>
              <a:t> HTML </a:t>
            </a:r>
            <a:r>
              <a:rPr lang="pt-BR" altLang="pt-BR" dirty="0"/>
              <a:t>simples e </a:t>
            </a:r>
            <a:r>
              <a:rPr lang="pt-BR" altLang="pt-BR" dirty="0" smtClean="0"/>
              <a:t>flexível </a:t>
            </a:r>
          </a:p>
          <a:p>
            <a:pPr lvl="1"/>
            <a:r>
              <a:rPr lang="pt-BR" altLang="pt-BR" dirty="0" smtClean="0"/>
              <a:t>Responsivo e Mobile</a:t>
            </a:r>
          </a:p>
          <a:p>
            <a:pPr lvl="1"/>
            <a:r>
              <a:rPr lang="pt-BR" altLang="pt-BR" dirty="0" err="1"/>
              <a:t>Snippet</a:t>
            </a:r>
            <a:r>
              <a:rPr lang="pt-BR" altLang="pt-BR" dirty="0"/>
              <a:t> otimizado do Google </a:t>
            </a:r>
            <a:r>
              <a:rPr lang="pt-BR" altLang="pt-BR" dirty="0" err="1" smtClean="0"/>
              <a:t>Analytics</a:t>
            </a:r>
            <a:r>
              <a:rPr lang="pt-BR" altLang="pt-BR" dirty="0" smtClean="0"/>
              <a:t> (técnica de SEO para ajudar na indexação do conteúdo)</a:t>
            </a:r>
          </a:p>
          <a:p>
            <a:pPr lvl="1"/>
            <a:r>
              <a:rPr lang="pt-BR" altLang="pt-BR" dirty="0" smtClean="0"/>
              <a:t>Documentação com vários truques e dicas</a:t>
            </a:r>
          </a:p>
          <a:p>
            <a:pPr lvl="1"/>
            <a:r>
              <a:rPr lang="pt-BR" altLang="pt-BR" dirty="0"/>
              <a:t>Normalize.css e </a:t>
            </a:r>
            <a:r>
              <a:rPr lang="pt-BR" altLang="pt-BR" dirty="0" err="1" smtClean="0"/>
              <a:t>Helper’s</a:t>
            </a:r>
            <a:endParaRPr lang="pt-BR" altLang="pt-BR" dirty="0" smtClean="0"/>
          </a:p>
          <a:p>
            <a:pPr lvl="2"/>
            <a:r>
              <a:rPr lang="pt-BR" altLang="pt-BR" dirty="0" smtClean="0"/>
              <a:t>Inclui </a:t>
            </a:r>
            <a:r>
              <a:rPr lang="pt-BR" altLang="pt-BR" dirty="0"/>
              <a:t>Normalize.css (uma alternativa moderna, pronta para HTML5 para </a:t>
            </a:r>
            <a:r>
              <a:rPr lang="pt-BR" altLang="pt-BR" dirty="0" smtClean="0"/>
              <a:t>reset CSS)</a:t>
            </a:r>
          </a:p>
          <a:p>
            <a:pPr lvl="1"/>
            <a:r>
              <a:rPr lang="pt-BR" altLang="pt-BR" dirty="0" err="1"/>
              <a:t>jQuery</a:t>
            </a:r>
            <a:r>
              <a:rPr lang="pt-BR" altLang="pt-BR" dirty="0"/>
              <a:t> e </a:t>
            </a:r>
            <a:r>
              <a:rPr lang="pt-BR" altLang="pt-BR" dirty="0" err="1" smtClean="0"/>
              <a:t>Modernizr</a:t>
            </a:r>
            <a:endParaRPr lang="pt-BR" altLang="pt-BR" dirty="0" smtClean="0"/>
          </a:p>
          <a:p>
            <a:pPr lvl="2"/>
            <a:r>
              <a:rPr lang="pt-BR" altLang="pt-BR" dirty="0" smtClean="0"/>
              <a:t> Versões </a:t>
            </a:r>
            <a:r>
              <a:rPr lang="pt-BR" altLang="pt-BR" dirty="0" err="1"/>
              <a:t>minificadas</a:t>
            </a:r>
            <a:r>
              <a:rPr lang="pt-BR" altLang="pt-BR" dirty="0"/>
              <a:t> mais recentes de duas bibliotecas melhores: </a:t>
            </a:r>
            <a:r>
              <a:rPr lang="pt-BR" altLang="pt-BR" dirty="0" err="1"/>
              <a:t>jQuery</a:t>
            </a:r>
            <a:r>
              <a:rPr lang="pt-BR" altLang="pt-BR" dirty="0"/>
              <a:t> (via CDN do Google, com </a:t>
            </a:r>
            <a:r>
              <a:rPr lang="pt-BR" altLang="pt-BR" dirty="0" err="1"/>
              <a:t>fallback</a:t>
            </a:r>
            <a:r>
              <a:rPr lang="pt-BR" altLang="pt-BR" dirty="0"/>
              <a:t> local) e a biblioteca de detecção de facilidades </a:t>
            </a:r>
            <a:r>
              <a:rPr lang="pt-BR" altLang="pt-BR" dirty="0" err="1" smtClean="0"/>
              <a:t>Modernizr</a:t>
            </a:r>
            <a:endParaRPr lang="pt-BR" altLang="pt-BR" dirty="0" smtClean="0"/>
          </a:p>
          <a:p>
            <a:pPr lvl="1"/>
            <a:r>
              <a:rPr lang="pt-BR" altLang="pt-BR" dirty="0"/>
              <a:t>Alto </a:t>
            </a:r>
            <a:r>
              <a:rPr lang="pt-BR" altLang="pt-BR" dirty="0" smtClean="0"/>
              <a:t>desempenho</a:t>
            </a:r>
          </a:p>
          <a:p>
            <a:pPr lvl="2"/>
            <a:r>
              <a:rPr lang="pt-BR" altLang="pt-BR" dirty="0"/>
              <a:t>Configurações do Apache para ajudá-lo a oferecer excelente desempenho no site. Nós mantemos independentemente as configurações do servidor e um </a:t>
            </a:r>
            <a:r>
              <a:rPr lang="pt-BR" altLang="pt-BR" dirty="0" err="1" smtClean="0"/>
              <a:t>ant</a:t>
            </a:r>
            <a:r>
              <a:rPr lang="pt-BR" altLang="pt-BR" dirty="0" smtClean="0"/>
              <a:t> build </a:t>
            </a:r>
            <a:r>
              <a:rPr lang="pt-BR" altLang="pt-BR" dirty="0"/>
              <a:t>script</a:t>
            </a:r>
            <a:r>
              <a:rPr lang="pt-BR" altLang="pt-BR" dirty="0" smtClean="0"/>
              <a:t>.</a:t>
            </a:r>
          </a:p>
          <a:p>
            <a:pPr lvl="2"/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375528" y="765050"/>
            <a:ext cx="7501285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Vantagens de usar 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63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dirty="0"/>
              <a:t>Um site básico HTML5 </a:t>
            </a:r>
            <a:r>
              <a:rPr lang="pt-BR" altLang="pt-BR" dirty="0" err="1"/>
              <a:t>Boilerplate</a:t>
            </a:r>
            <a:r>
              <a:rPr lang="pt-BR" altLang="pt-BR" dirty="0"/>
              <a:t> inicialmente parece algo como </a:t>
            </a:r>
            <a:r>
              <a:rPr lang="pt-BR" altLang="pt-BR" dirty="0" smtClean="0"/>
              <a:t>isto :</a:t>
            </a:r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461273" y="765050"/>
            <a:ext cx="5329792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63" y="2127812"/>
            <a:ext cx="7462151" cy="402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2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49295" y="758830"/>
            <a:ext cx="855375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Falando da 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246540" cy="4496872"/>
          </a:xfrm>
        </p:spPr>
        <p:txBody>
          <a:bodyPr/>
          <a:lstStyle/>
          <a:p>
            <a:pPr lvl="1"/>
            <a:r>
              <a:rPr lang="pt-BR" dirty="0" smtClean="0"/>
              <a:t>CSS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pt-BR" sz="1600" dirty="0"/>
              <a:t>Este diretório deve conter todos os arquivos CSS do seu projeto. Ele inclui alguns CSS iniciais para ajudar você a começar a partir de uma base sólida. </a:t>
            </a:r>
            <a:r>
              <a:rPr lang="pt-BR" sz="1600" dirty="0" smtClean="0"/>
              <a:t> Já vem com </a:t>
            </a:r>
            <a:r>
              <a:rPr lang="pt-BR" sz="1600" dirty="0"/>
              <a:t>o normalize.css </a:t>
            </a:r>
            <a:r>
              <a:rPr lang="pt-BR" sz="1600" dirty="0" smtClean="0"/>
              <a:t>que vai muito além de reset </a:t>
            </a:r>
            <a:r>
              <a:rPr lang="pt-BR" sz="1600" dirty="0" err="1" smtClean="0"/>
              <a:t>css</a:t>
            </a:r>
            <a:r>
              <a:rPr lang="pt-BR" sz="1600" dirty="0" smtClean="0"/>
              <a:t>, ele deixa os estilos consistentes, para cada navegador normalizando e preservando os estilos básicos</a:t>
            </a:r>
            <a:endParaRPr lang="pt-BR" sz="1600" dirty="0" smtClean="0"/>
          </a:p>
          <a:p>
            <a:pPr lvl="1"/>
            <a:r>
              <a:rPr lang="pt-BR" dirty="0" err="1" smtClean="0"/>
              <a:t>Doc</a:t>
            </a:r>
            <a:endParaRPr lang="pt-BR" dirty="0" smtClean="0"/>
          </a:p>
          <a:p>
            <a:pPr lvl="2"/>
            <a:r>
              <a:rPr lang="pt-BR" sz="1600" dirty="0"/>
              <a:t>Este diretório contém toda a documentação do HTML5 </a:t>
            </a:r>
            <a:r>
              <a:rPr lang="pt-BR" sz="1600" dirty="0" err="1"/>
              <a:t>Boilerplate</a:t>
            </a:r>
            <a:r>
              <a:rPr lang="pt-BR" sz="1600" dirty="0"/>
              <a:t>. Você pode usá-lo como a localização e base para a documentação do seu próprio projeto</a:t>
            </a:r>
            <a:endParaRPr lang="pt-BR" sz="1600" dirty="0" smtClean="0"/>
          </a:p>
          <a:p>
            <a:pPr lvl="1"/>
            <a:r>
              <a:rPr lang="pt-BR" sz="2400" dirty="0" smtClean="0"/>
              <a:t>JS</a:t>
            </a:r>
          </a:p>
          <a:p>
            <a:pPr lvl="2"/>
            <a:r>
              <a:rPr lang="pt-PT" sz="1600" dirty="0"/>
              <a:t>Este diretório deve conter todos os arquivos JS do seu projeto. Bibliotecas, plugins e códigos personalizados podem ser incluídos aqui. Ele inclui alguns JS iniciais para ajudar você a começar. </a:t>
            </a:r>
            <a:r>
              <a:rPr lang="pt-PT" sz="1600" dirty="0" smtClean="0"/>
              <a:t> Ele traz o modernizer </a:t>
            </a:r>
            <a:endParaRPr lang="pt-BR" sz="1600" dirty="0" smtClean="0"/>
          </a:p>
          <a:p>
            <a:pPr lvl="1"/>
            <a:r>
              <a:rPr lang="pt-BR" dirty="0" smtClean="0"/>
              <a:t>.</a:t>
            </a:r>
            <a:r>
              <a:rPr lang="pt-BR" dirty="0" err="1" smtClean="0"/>
              <a:t>htaccess</a:t>
            </a:r>
            <a:endParaRPr lang="pt-BR" dirty="0" smtClean="0"/>
          </a:p>
          <a:p>
            <a:pPr lvl="2"/>
            <a:r>
              <a:rPr lang="pt-BR" dirty="0"/>
              <a:t>As configurações padrão do servidor web são para o Apache. Para obter mais informações, consulte o repositório Apache Server </a:t>
            </a:r>
            <a:r>
              <a:rPr lang="pt-BR" dirty="0" err="1"/>
              <a:t>Configs</a:t>
            </a:r>
            <a:endParaRPr lang="pt-BR" dirty="0" smtClean="0"/>
          </a:p>
          <a:p>
            <a:pPr lvl="1"/>
            <a:r>
              <a:rPr lang="pt-BR" dirty="0" smtClean="0"/>
              <a:t>404.html</a:t>
            </a:r>
          </a:p>
          <a:p>
            <a:pPr lvl="2"/>
            <a:r>
              <a:rPr lang="pt-BR" dirty="0"/>
              <a:t>Um costume 404 útil para você </a:t>
            </a:r>
            <a:r>
              <a:rPr lang="pt-BR" dirty="0" smtClean="0"/>
              <a:t>começar</a:t>
            </a:r>
          </a:p>
          <a:p>
            <a:pPr lvl="2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2"/>
            <a:endParaRPr lang="pt-B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49295" y="758830"/>
            <a:ext cx="855375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Falando da 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pt-BR" dirty="0" smtClean="0"/>
              <a:t>D</a:t>
            </a:r>
            <a:endParaRPr lang="pt-BR" dirty="0" smtClean="0"/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2"/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82272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49295" y="758830"/>
            <a:ext cx="8553752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Falando da Estrutura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pt-BR" dirty="0" smtClean="0"/>
              <a:t>D</a:t>
            </a:r>
            <a:endParaRPr lang="pt-BR" dirty="0" smtClean="0"/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r>
              <a:rPr lang="pt-BR" dirty="0" smtClean="0"/>
              <a:t>D</a:t>
            </a:r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2"/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07131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998834" y="765050"/>
            <a:ext cx="4254691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Isso é demais?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068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3600" dirty="0" smtClean="0"/>
              <a:t>Use o </a:t>
            </a:r>
            <a:r>
              <a:rPr lang="pt-BR" sz="3600" dirty="0" err="1"/>
              <a:t>Initializr</a:t>
            </a:r>
            <a:endParaRPr lang="pt-BR" altLang="pt-BR" sz="3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4034101" y="758830"/>
            <a:ext cx="4184159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Use </a:t>
            </a:r>
            <a:r>
              <a:rPr lang="pt-BR" sz="5400" b="1" dirty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Initializr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090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altLang="pt-BR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171399" y="765050"/>
            <a:ext cx="790953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H5BP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vs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outro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Framework’s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6623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391955" y="765050"/>
            <a:ext cx="5468421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Show me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the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</a:t>
            </a:r>
            <a:r>
              <a:rPr lang="pt-BR" sz="5400" b="1" dirty="0" err="1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C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ode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804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dirty="0" smtClean="0"/>
              <a:t>Demonstração de um pequeno Projeto usando </a:t>
            </a:r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391955" y="765050"/>
            <a:ext cx="5468421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Show me 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the</a:t>
            </a: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 </a:t>
            </a:r>
            <a:r>
              <a:rPr lang="pt-BR" sz="5400" b="1" dirty="0" err="1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C</a:t>
            </a:r>
            <a:r>
              <a:rPr lang="pt-BR" sz="5400" b="1" dirty="0" err="1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ode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9171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Espaço Reservado para Conteúdo 2"/>
          <p:cNvSpPr>
            <a:spLocks noGrp="1"/>
          </p:cNvSpPr>
          <p:nvPr>
            <p:ph idx="1"/>
          </p:nvPr>
        </p:nvSpPr>
        <p:spPr>
          <a:xfrm>
            <a:off x="1277938" y="1871663"/>
            <a:ext cx="10058400" cy="4422775"/>
          </a:xfrm>
        </p:spPr>
        <p:txBody>
          <a:bodyPr/>
          <a:lstStyle/>
          <a:p>
            <a:pPr eaLnBrk="1" hangingPunct="1">
              <a:defRPr/>
            </a:pPr>
            <a:r>
              <a:rPr lang="pt-BR" altLang="pt-BR" sz="3200" dirty="0" smtClean="0"/>
              <a:t>Criador do Projeto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Paul </a:t>
            </a:r>
            <a:r>
              <a:rPr lang="pt-BR" altLang="pt-BR" sz="2000" dirty="0" err="1" smtClean="0"/>
              <a:t>Irish</a:t>
            </a:r>
            <a:r>
              <a:rPr lang="pt-BR" altLang="pt-BR" sz="2000" dirty="0" smtClean="0"/>
              <a:t>                                    </a:t>
            </a:r>
            <a:endParaRPr lang="pt-BR" altLang="pt-BR" sz="2000" dirty="0"/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/>
              <a:t>Data da Criação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Por volta de 2009</a:t>
            </a:r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 smtClean="0"/>
              <a:t>Lançamento da 1º Versão</a:t>
            </a:r>
          </a:p>
          <a:p>
            <a:pPr lvl="1" eaLnBrk="1" hangingPunct="1">
              <a:defRPr/>
            </a:pPr>
            <a:r>
              <a:rPr lang="pt-BR" altLang="pt-BR" sz="2000" dirty="0" smtClean="0"/>
              <a:t>30 de abril de 2010</a:t>
            </a:r>
          </a:p>
          <a:p>
            <a:pPr marL="90488" lvl="1" indent="-90488" eaLnBrk="1" hangingPunct="1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  <a:defRPr/>
            </a:pPr>
            <a:r>
              <a:rPr lang="pt-BR" altLang="pt-BR" sz="3200" dirty="0" smtClean="0"/>
              <a:t>Contribuintes iniciais do projeto</a:t>
            </a:r>
          </a:p>
          <a:p>
            <a:pPr lvl="1" eaLnBrk="1" hangingPunct="1">
              <a:defRPr/>
            </a:pPr>
            <a:r>
              <a:rPr lang="pt-BR" sz="2000" dirty="0" err="1"/>
              <a:t>Divya</a:t>
            </a:r>
            <a:r>
              <a:rPr lang="pt-BR" sz="2000" dirty="0"/>
              <a:t> </a:t>
            </a:r>
            <a:r>
              <a:rPr lang="pt-BR" sz="2000" dirty="0" err="1" smtClean="0"/>
              <a:t>Manian</a:t>
            </a:r>
            <a:endParaRPr lang="pt-BR" altLang="pt-BR" dirty="0" smtClean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2922353" y="857685"/>
            <a:ext cx="6275821" cy="80490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Um pouco de História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cxnSp>
        <p:nvCxnSpPr>
          <p:cNvPr id="4" name="Conector de seta reta 3"/>
          <p:cNvCxnSpPr/>
          <p:nvPr/>
        </p:nvCxnSpPr>
        <p:spPr>
          <a:xfrm>
            <a:off x="2610706" y="2544763"/>
            <a:ext cx="2826267" cy="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1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025" y="1963738"/>
            <a:ext cx="1162050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dirty="0">
                <a:hlinkClick r:id="rId2"/>
              </a:rPr>
              <a:t>https://aprendendowww.wordpress.com/2015/05/01/css-reset-ou-normalize-css-eis-a-questao</a:t>
            </a:r>
            <a:r>
              <a:rPr lang="pt-BR" altLang="pt-BR" dirty="0" smtClean="0">
                <a:hlinkClick r:id="rId2"/>
              </a:rPr>
              <a:t>/</a:t>
            </a:r>
            <a:endParaRPr lang="pt-BR" altLang="pt-BR" dirty="0" smtClean="0"/>
          </a:p>
          <a:p>
            <a:r>
              <a:rPr lang="pt-BR" altLang="pt-BR" dirty="0">
                <a:hlinkClick r:id="rId3"/>
              </a:rPr>
              <a:t>http://</a:t>
            </a:r>
            <a:r>
              <a:rPr lang="pt-BR" altLang="pt-BR" dirty="0" smtClean="0">
                <a:hlinkClick r:id="rId3"/>
              </a:rPr>
              <a:t>www.html5-css3.fr/html5/initializr-generateur-template-html5-boilerplate</a:t>
            </a:r>
            <a:endParaRPr lang="pt-BR" altLang="pt-BR" dirty="0" smtClean="0"/>
          </a:p>
          <a:p>
            <a:r>
              <a:rPr lang="pt-BR" altLang="pt-BR" dirty="0">
                <a:hlinkClick r:id="rId4"/>
              </a:rPr>
              <a:t>http://tutsmais.com.br/blog/dicas/html5-e-boilerplate</a:t>
            </a:r>
            <a:r>
              <a:rPr lang="pt-BR" altLang="pt-BR" dirty="0" smtClean="0">
                <a:hlinkClick r:id="rId4"/>
              </a:rPr>
              <a:t>/</a:t>
            </a:r>
            <a:endParaRPr lang="pt-BR" altLang="pt-BR" dirty="0" smtClean="0"/>
          </a:p>
          <a:p>
            <a:r>
              <a:rPr lang="pt-BR" altLang="pt-BR" dirty="0">
                <a:hlinkClick r:id="rId5"/>
              </a:rPr>
              <a:t>http://</a:t>
            </a:r>
            <a:r>
              <a:rPr lang="pt-BR" altLang="pt-BR" dirty="0" smtClean="0">
                <a:hlinkClick r:id="rId5"/>
              </a:rPr>
              <a:t>maujor.com/tutorial/css3-html5-modernizr.php</a:t>
            </a:r>
            <a:r>
              <a:rPr lang="pt-BR" altLang="pt-BR" dirty="0" smtClean="0"/>
              <a:t> </a:t>
            </a:r>
          </a:p>
          <a:p>
            <a:r>
              <a:rPr lang="pt-BR" altLang="pt-BR" dirty="0">
                <a:hlinkClick r:id="rId6"/>
              </a:rPr>
              <a:t>https://</a:t>
            </a:r>
            <a:r>
              <a:rPr lang="pt-BR" altLang="pt-BR" dirty="0" smtClean="0">
                <a:hlinkClick r:id="rId6"/>
              </a:rPr>
              <a:t>github.com/h5bp/html5-boilerplate/blob/5.3.0/dist/doc</a:t>
            </a:r>
            <a:endParaRPr lang="pt-BR" altLang="pt-BR" dirty="0" smtClean="0"/>
          </a:p>
          <a:p>
            <a:r>
              <a:rPr lang="pt-BR" altLang="pt-BR" dirty="0">
                <a:hlinkClick r:id="rId7"/>
              </a:rPr>
              <a:t>https://</a:t>
            </a:r>
            <a:r>
              <a:rPr lang="pt-BR" altLang="pt-BR" dirty="0" smtClean="0">
                <a:hlinkClick r:id="rId7"/>
              </a:rPr>
              <a:t>github.com/h5bp/html5-boilerplate/wiki</a:t>
            </a:r>
            <a:endParaRPr lang="pt-BR" altLang="pt-BR" dirty="0" smtClean="0"/>
          </a:p>
          <a:p>
            <a:r>
              <a:rPr lang="pt-BR" altLang="pt-BR" dirty="0">
                <a:hlinkClick r:id="rId8"/>
              </a:rPr>
              <a:t>https://www.paulirish.com</a:t>
            </a:r>
            <a:r>
              <a:rPr lang="pt-BR" altLang="pt-BR" dirty="0" smtClean="0">
                <a:hlinkClick r:id="rId8"/>
              </a:rPr>
              <a:t>/</a:t>
            </a:r>
            <a:r>
              <a:rPr lang="pt-BR" altLang="pt-BR" dirty="0" smtClean="0"/>
              <a:t> </a:t>
            </a:r>
            <a:endParaRPr lang="pt-BR" altLang="pt-BR" dirty="0" smtClean="0"/>
          </a:p>
        </p:txBody>
      </p:sp>
      <p:sp>
        <p:nvSpPr>
          <p:cNvPr id="5" name="Título 5"/>
          <p:cNvSpPr txBox="1">
            <a:spLocks noGrp="1"/>
          </p:cNvSpPr>
          <p:nvPr>
            <p:ph type="title"/>
          </p:nvPr>
        </p:nvSpPr>
        <p:spPr>
          <a:xfrm>
            <a:off x="1096963" y="139057"/>
            <a:ext cx="10058400" cy="1449387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>
            <a:lvl1pPr marL="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 kern="1200" spc="-50">
                <a:solidFill>
                  <a:srgbClr val="404040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4800">
                <a:solidFill>
                  <a:srgbClr val="404040"/>
                </a:solidFill>
                <a:latin typeface="Calibri Light" panose="020F0302020204030204" pitchFamily="34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REFERÊNCIAS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Font typeface="Calibri" panose="020F0502020204030204" pitchFamily="34" charset="0"/>
              <a:buNone/>
              <a:defRPr/>
            </a:pPr>
            <a:r>
              <a:rPr lang="pt-BR" altLang="pt-BR" sz="2400" dirty="0" smtClean="0"/>
              <a:t>Por volta de 2009 um desenvolvedor Web front-</a:t>
            </a:r>
            <a:r>
              <a:rPr lang="pt-BR" altLang="pt-BR" sz="2400" dirty="0" err="1" smtClean="0"/>
              <a:t>end</a:t>
            </a:r>
            <a:r>
              <a:rPr lang="pt-BR" altLang="pt-BR" sz="2400" dirty="0" smtClean="0"/>
              <a:t> estava terminando de montar uma estrutura com boas práticas de desenvolvimento web para cada projeto novo dentre 	elas incluíam:</a:t>
            </a:r>
          </a:p>
          <a:p>
            <a:pPr lvl="1" eaLnBrk="1" hangingPunct="1">
              <a:defRPr/>
            </a:pPr>
            <a:r>
              <a:rPr lang="pt-BR" sz="2400" dirty="0"/>
              <a:t> consistência de código </a:t>
            </a:r>
            <a:endParaRPr lang="pt-BR" sz="2400" dirty="0" smtClean="0"/>
          </a:p>
          <a:p>
            <a:pPr lvl="1" eaLnBrk="1" hangingPunct="1">
              <a:defRPr/>
            </a:pPr>
            <a:r>
              <a:rPr lang="pt-BR" altLang="pt-BR" sz="2400" dirty="0" smtClean="0"/>
              <a:t> melhores práticas de front-</a:t>
            </a:r>
            <a:r>
              <a:rPr lang="pt-BR" altLang="pt-BR" sz="2400" dirty="0" err="1" smtClean="0"/>
              <a:t>end</a:t>
            </a:r>
            <a:endParaRPr lang="pt-BR" altLang="pt-BR" sz="2400" dirty="0" smtClean="0"/>
          </a:p>
          <a:p>
            <a:pPr lvl="1" eaLnBrk="1" hangingPunct="1">
              <a:defRPr/>
            </a:pPr>
            <a:r>
              <a:rPr lang="pt-BR" altLang="pt-BR" sz="2400" dirty="0" smtClean="0"/>
              <a:t>consistência nos estilos e convenções do código</a:t>
            </a:r>
          </a:p>
          <a:p>
            <a:pPr lvl="1" eaLnBrk="1" hangingPunct="1">
              <a:defRPr/>
            </a:pPr>
            <a:r>
              <a:rPr lang="pt-BR" altLang="pt-BR" sz="2400" dirty="0" smtClean="0"/>
              <a:t>diminuir o fardo de manter código legado</a:t>
            </a:r>
          </a:p>
          <a:p>
            <a:pPr lvl="1" eaLnBrk="1" hangingPunct="1">
              <a:defRPr/>
            </a:pPr>
            <a:r>
              <a:rPr lang="pt-BR" altLang="pt-BR" sz="2400" dirty="0" smtClean="0"/>
              <a:t>Facilidade de compatibilidade com vários browser</a:t>
            </a:r>
          </a:p>
          <a:p>
            <a:pPr lvl="1" eaLnBrk="1" hangingPunct="1">
              <a:defRPr/>
            </a:pPr>
            <a:r>
              <a:rPr lang="pt-BR" altLang="pt-BR" sz="2400" dirty="0" smtClean="0"/>
              <a:t>performance e código de fácil manutenção</a:t>
            </a:r>
          </a:p>
          <a:p>
            <a:pPr marL="0" indent="0" algn="just">
              <a:buFont typeface="Calibri" panose="020F0502020204030204" pitchFamily="34" charset="0"/>
              <a:buNone/>
              <a:defRPr/>
            </a:pPr>
            <a:endParaRPr lang="pt-BR" altLang="pt-BR" sz="2400" dirty="0" smtClean="0"/>
          </a:p>
          <a:p>
            <a:pPr marL="0" indent="0" algn="just">
              <a:buFont typeface="Calibri" panose="020F0502020204030204" pitchFamily="34" charset="0"/>
              <a:buNone/>
              <a:defRPr/>
            </a:pPr>
            <a:r>
              <a:rPr lang="pt-BR" altLang="pt-BR" dirty="0"/>
              <a:t>	</a:t>
            </a:r>
            <a:endParaRPr lang="pt-BR" altLang="pt-BR" dirty="0" smtClean="0"/>
          </a:p>
          <a:p>
            <a:pPr lvl="1" algn="just">
              <a:defRPr/>
            </a:pPr>
            <a:endParaRPr lang="pt-BR" altLang="pt-BR" dirty="0" smtClean="0"/>
          </a:p>
          <a:p>
            <a:pPr>
              <a:defRPr/>
            </a:pPr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211425" y="938045"/>
            <a:ext cx="9829486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Motivação para criação do Projeto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2400" dirty="0" smtClean="0"/>
              <a:t>O primeiro projeto utilizando o  H5BP  foi a Unilever  após ele muitos outros aderiram também.</a:t>
            </a:r>
          </a:p>
          <a:p>
            <a:r>
              <a:rPr lang="pt-BR" altLang="pt-BR" sz="2400" dirty="0" smtClean="0"/>
              <a:t>Mas ele foi o pontapé inicial!</a:t>
            </a:r>
          </a:p>
          <a:p>
            <a:endParaRPr lang="pt-BR" altLang="pt-BR" sz="2400" dirty="0" smtClean="0"/>
          </a:p>
          <a:p>
            <a:endParaRPr lang="pt-BR" altLang="pt-BR" sz="24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535780" y="938045"/>
            <a:ext cx="518077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Primeiro Site usar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11268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48000"/>
            <a:ext cx="2019300" cy="223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altLang="pt-BR" sz="2800" dirty="0" smtClean="0"/>
              <a:t>O projeto atualmente tem uma pessoa que cuida do site e documentação, mas existem diversas contribuições visto que o projeto esta no GitHub e possui 38 membros ativos e mais e uns 207 contribuintes no mundo inteiro.</a:t>
            </a:r>
          </a:p>
          <a:p>
            <a:r>
              <a:rPr lang="pt-BR" altLang="pt-BR" sz="2800" dirty="0" smtClean="0"/>
              <a:t>O Mathias </a:t>
            </a:r>
            <a:r>
              <a:rPr lang="pt-BR" altLang="pt-BR" sz="2800" dirty="0" err="1" smtClean="0"/>
              <a:t>Bynens</a:t>
            </a:r>
            <a:r>
              <a:rPr lang="pt-BR" altLang="pt-BR" sz="2800" dirty="0" smtClean="0"/>
              <a:t>  e o desenvolvedor responsável pelo site e documentação ele é o atual mantenedor</a:t>
            </a:r>
          </a:p>
          <a:p>
            <a:endParaRPr lang="pt-BR" altLang="pt-BR" sz="2800" dirty="0" smtClean="0"/>
          </a:p>
          <a:p>
            <a:pPr lvl="1"/>
            <a:endParaRPr lang="pt-BR" altLang="pt-BR" sz="2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718599" y="765050"/>
            <a:ext cx="6815135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Mantenedor do Projeto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12292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401" y="4555567"/>
            <a:ext cx="2212975" cy="147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Faça um </a:t>
            </a:r>
            <a:r>
              <a:rPr lang="pt-BR" altLang="pt-BR" sz="2400" dirty="0" err="1" smtClean="0"/>
              <a:t>fork</a:t>
            </a:r>
            <a:r>
              <a:rPr lang="pt-BR" altLang="pt-BR" sz="2400" dirty="0" smtClean="0"/>
              <a:t> do repositório desenvolva uma nova </a:t>
            </a:r>
            <a:r>
              <a:rPr lang="pt-BR" altLang="pt-BR" sz="2400" dirty="0" err="1" smtClean="0"/>
              <a:t>feature</a:t>
            </a:r>
            <a:r>
              <a:rPr lang="pt-BR" altLang="pt-BR" sz="2400" dirty="0" smtClean="0"/>
              <a:t>  e faça um </a:t>
            </a:r>
            <a:r>
              <a:rPr lang="pt-BR" altLang="pt-BR" sz="2400" dirty="0" err="1" smtClean="0"/>
              <a:t>Pull-request</a:t>
            </a:r>
            <a:r>
              <a:rPr lang="pt-BR" altLang="pt-BR" sz="2800" dirty="0"/>
              <a:t> </a:t>
            </a:r>
            <a:r>
              <a:rPr lang="pt-BR" altLang="pt-BR" sz="2400" dirty="0" smtClean="0"/>
              <a:t>link</a:t>
            </a:r>
            <a:r>
              <a:rPr lang="pt-BR" altLang="pt-BR" sz="2800" dirty="0" smtClean="0"/>
              <a:t> </a:t>
            </a:r>
            <a:r>
              <a:rPr lang="pt-BR" altLang="pt-BR" dirty="0" smtClean="0">
                <a:hlinkClick r:id="rId2"/>
              </a:rPr>
              <a:t>https</a:t>
            </a:r>
            <a:r>
              <a:rPr lang="pt-BR" altLang="pt-BR" dirty="0">
                <a:hlinkClick r:id="rId2"/>
              </a:rPr>
              <a:t>://</a:t>
            </a:r>
            <a:r>
              <a:rPr lang="pt-BR" altLang="pt-BR" dirty="0" smtClean="0">
                <a:hlinkClick r:id="rId2"/>
              </a:rPr>
              <a:t>github.com/h5bp/html5-boilerplate.git</a:t>
            </a:r>
            <a:r>
              <a:rPr lang="pt-BR" altLang="pt-BR" dirty="0" smtClean="0"/>
              <a:t>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pt-BR" altLang="pt-BR" dirty="0" smtClean="0"/>
          </a:p>
          <a:p>
            <a:pPr lvl="1"/>
            <a:endParaRPr lang="pt-BR" altLang="pt-BR" sz="2600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1828652" y="765050"/>
            <a:ext cx="8595046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Você também pode contribuir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825" y="2695008"/>
            <a:ext cx="6939348" cy="344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77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216786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Com o H5PB e uma ótima ferramenta para o desenvolvimento </a:t>
            </a:r>
            <a:r>
              <a:rPr lang="pt-BR" altLang="pt-BR" sz="2400" dirty="0" err="1" smtClean="0"/>
              <a:t>fron-end</a:t>
            </a:r>
            <a:r>
              <a:rPr lang="pt-BR" altLang="pt-BR" sz="2400" dirty="0" smtClean="0"/>
              <a:t> existem uma quantidade enorme de </a:t>
            </a:r>
            <a:r>
              <a:rPr lang="pt-BR" altLang="pt-BR" sz="2400" dirty="0" err="1" smtClean="0"/>
              <a:t>plugin’s</a:t>
            </a:r>
            <a:r>
              <a:rPr lang="pt-BR" altLang="pt-BR" sz="2400" dirty="0" smtClean="0"/>
              <a:t> para ele em outro frameworks.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pt-BR" altLang="pt-BR" sz="2400" dirty="0" smtClean="0"/>
              <a:t>Listando os mais conhecidos:</a:t>
            </a:r>
          </a:p>
          <a:p>
            <a:pPr lvl="1"/>
            <a:r>
              <a:rPr lang="pt-BR" sz="1600" dirty="0" err="1"/>
              <a:t>CakePHP</a:t>
            </a:r>
            <a:r>
              <a:rPr lang="pt-BR" sz="1600" dirty="0"/>
              <a:t> </a:t>
            </a:r>
            <a:r>
              <a:rPr lang="pt-BR" sz="1600" dirty="0" err="1"/>
              <a:t>BakingPlate</a:t>
            </a:r>
            <a:r>
              <a:rPr lang="pt-BR" sz="1600" dirty="0"/>
              <a:t>. Aumente o sua produtividade </a:t>
            </a:r>
            <a:r>
              <a:rPr lang="pt-BR" sz="1600" dirty="0" err="1"/>
              <a:t>CakePHP</a:t>
            </a:r>
            <a:r>
              <a:rPr lang="pt-BR" sz="1600" dirty="0"/>
              <a:t> com uma coleção de melhores práticas da comunidade e construído com HTML5 </a:t>
            </a:r>
            <a:r>
              <a:rPr lang="pt-BR" sz="1600" dirty="0" err="1"/>
              <a:t>Boilerplate</a:t>
            </a:r>
            <a:r>
              <a:rPr lang="en-US" altLang="pt-BR" sz="1600" dirty="0" smtClean="0"/>
              <a:t>.</a:t>
            </a:r>
          </a:p>
          <a:p>
            <a:pPr lvl="1"/>
            <a:r>
              <a:rPr lang="pt-BR" sz="1600" dirty="0" err="1"/>
              <a:t>Codeigniter</a:t>
            </a:r>
            <a:r>
              <a:rPr lang="pt-BR" sz="1600" dirty="0"/>
              <a:t> </a:t>
            </a:r>
            <a:r>
              <a:rPr lang="pt-BR" sz="1600" dirty="0" err="1"/>
              <a:t>Boilerplate</a:t>
            </a:r>
            <a:r>
              <a:rPr lang="pt-BR" sz="1600" dirty="0"/>
              <a:t> ajuda desenvolvedores </a:t>
            </a:r>
            <a:r>
              <a:rPr lang="pt-BR" sz="1600" dirty="0" err="1"/>
              <a:t>Codeigniter</a:t>
            </a:r>
            <a:r>
              <a:rPr lang="pt-BR" sz="1600" dirty="0"/>
              <a:t> para iniciar um novo projeto em apenas alguns minutos graças a um modelo simples baseado em HTML5 </a:t>
            </a:r>
            <a:r>
              <a:rPr lang="pt-BR" sz="1600" dirty="0" err="1" smtClean="0"/>
              <a:t>Boilerplate</a:t>
            </a:r>
            <a:endParaRPr lang="pt-BR" sz="1600" dirty="0" smtClean="0"/>
          </a:p>
          <a:p>
            <a:pPr lvl="1"/>
            <a:r>
              <a:rPr lang="pt-BR" sz="1600" dirty="0" err="1"/>
              <a:t>Django</a:t>
            </a:r>
            <a:r>
              <a:rPr lang="pt-BR" sz="1600" dirty="0"/>
              <a:t> HTML5Boilerplate. HTML5 </a:t>
            </a:r>
            <a:r>
              <a:rPr lang="pt-BR" sz="1600" dirty="0" err="1"/>
              <a:t>Boilerplate</a:t>
            </a:r>
            <a:r>
              <a:rPr lang="pt-BR" sz="1600" dirty="0"/>
              <a:t> criado para </a:t>
            </a:r>
            <a:r>
              <a:rPr lang="pt-BR" sz="1600" dirty="0" err="1"/>
              <a:t>Django</a:t>
            </a:r>
            <a:r>
              <a:rPr lang="pt-BR" sz="1600" dirty="0"/>
              <a:t> com modelos e pastas de </a:t>
            </a:r>
            <a:r>
              <a:rPr lang="pt-BR" sz="1600" dirty="0" smtClean="0"/>
              <a:t>mídia</a:t>
            </a:r>
          </a:p>
          <a:p>
            <a:pPr lvl="1"/>
            <a:r>
              <a:rPr lang="pt-BR" sz="1600" dirty="0" err="1"/>
              <a:t>Drupal</a:t>
            </a:r>
            <a:r>
              <a:rPr lang="pt-BR" sz="1600" dirty="0"/>
              <a:t> 7 HTML5 </a:t>
            </a:r>
            <a:r>
              <a:rPr lang="pt-BR" sz="1600" dirty="0" err="1"/>
              <a:t>Boilerplate</a:t>
            </a:r>
            <a:r>
              <a:rPr lang="pt-BR" sz="1600" dirty="0"/>
              <a:t> tema w / SASS: Um </a:t>
            </a:r>
            <a:r>
              <a:rPr lang="pt-BR" sz="1600" dirty="0" err="1"/>
              <a:t>Drupal</a:t>
            </a:r>
            <a:r>
              <a:rPr lang="pt-BR" sz="1600" dirty="0"/>
              <a:t> 7 base </a:t>
            </a:r>
            <a:r>
              <a:rPr lang="pt-BR" sz="1600" dirty="0" smtClean="0"/>
              <a:t>tema</a:t>
            </a:r>
          </a:p>
          <a:p>
            <a:pPr lvl="1"/>
            <a:r>
              <a:rPr lang="pt-BR" sz="1600" dirty="0"/>
              <a:t>H5BP </a:t>
            </a:r>
            <a:r>
              <a:rPr lang="pt-BR" sz="1600" dirty="0" err="1"/>
              <a:t>Rails</a:t>
            </a:r>
            <a:r>
              <a:rPr lang="pt-BR" sz="1600" dirty="0"/>
              <a:t>. Modelo de aplicativo compatível com </a:t>
            </a:r>
            <a:r>
              <a:rPr lang="pt-BR" sz="1600" dirty="0" err="1"/>
              <a:t>Rails</a:t>
            </a:r>
            <a:r>
              <a:rPr lang="pt-BR" sz="1600" dirty="0"/>
              <a:t> 3.1+ baseado no projeto HTML5 </a:t>
            </a:r>
            <a:r>
              <a:rPr lang="pt-BR" sz="1600" dirty="0" err="1" smtClean="0"/>
              <a:t>Boilerplate</a:t>
            </a:r>
            <a:endParaRPr lang="pt-BR" sz="1600" dirty="0" smtClean="0"/>
          </a:p>
          <a:p>
            <a:pPr lvl="1"/>
            <a:r>
              <a:rPr lang="pt-BR" sz="1600" dirty="0"/>
              <a:t>Formulários Web HTML do ASP.NET HTML5 (Aplicativo Web) Modelo Visual Studio </a:t>
            </a:r>
            <a:r>
              <a:rPr lang="pt-BR" sz="1600" dirty="0" smtClean="0"/>
              <a:t>2010</a:t>
            </a:r>
          </a:p>
          <a:p>
            <a:pPr lvl="1"/>
            <a:r>
              <a:rPr lang="pt-BR" sz="1600" dirty="0"/>
              <a:t>Node Express </a:t>
            </a:r>
            <a:r>
              <a:rPr lang="pt-BR" sz="1600" dirty="0" err="1"/>
              <a:t>Boilerplate</a:t>
            </a:r>
            <a:r>
              <a:rPr lang="pt-BR" sz="1600" dirty="0"/>
              <a:t>: Associa HTML5 </a:t>
            </a:r>
            <a:r>
              <a:rPr lang="pt-BR" sz="1600" dirty="0" err="1"/>
              <a:t>Boilerplate</a:t>
            </a:r>
            <a:r>
              <a:rPr lang="pt-BR" sz="1600" dirty="0"/>
              <a:t> com Node.js, </a:t>
            </a:r>
            <a:r>
              <a:rPr lang="pt-BR" sz="1600" dirty="0" err="1"/>
              <a:t>Expressjs</a:t>
            </a:r>
            <a:r>
              <a:rPr lang="pt-BR" sz="1600" dirty="0"/>
              <a:t> e Socket. </a:t>
            </a:r>
            <a:endParaRPr lang="pt-BR" sz="1600" dirty="0" smtClean="0"/>
          </a:p>
          <a:p>
            <a:pPr lvl="1"/>
            <a:r>
              <a:rPr lang="pt-BR" sz="1600" dirty="0"/>
              <a:t>Integração do Framework </a:t>
            </a:r>
            <a:r>
              <a:rPr lang="pt-BR" sz="1600" dirty="0" err="1"/>
              <a:t>Zend</a:t>
            </a:r>
            <a:r>
              <a:rPr lang="pt-BR" sz="1600" dirty="0"/>
              <a:t> HTML5. Ainda outra integração ZF</a:t>
            </a:r>
            <a:endParaRPr lang="pt-BR" sz="1600" dirty="0" smtClean="0"/>
          </a:p>
          <a:p>
            <a:pPr lvl="1"/>
            <a:endParaRPr lang="pt-BR" sz="1600" dirty="0" smtClean="0"/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3649364" y="765050"/>
            <a:ext cx="4953600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Plug-ins do H5BP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21678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pt-BR" altLang="pt-BR" sz="2400" dirty="0" smtClean="0"/>
              <a:t>Ainda tem </a:t>
            </a:r>
            <a:r>
              <a:rPr lang="pt-BR" altLang="pt-BR" sz="2400" dirty="0" err="1" smtClean="0"/>
              <a:t>plugin</a:t>
            </a:r>
            <a:r>
              <a:rPr lang="pt-BR" altLang="pt-BR" sz="2400" dirty="0" smtClean="0"/>
              <a:t> para Sistemas de Gestão de </a:t>
            </a:r>
            <a:r>
              <a:rPr lang="pt-BR" altLang="pt-BR" sz="2400" dirty="0" err="1" smtClean="0"/>
              <a:t>Conteudo</a:t>
            </a:r>
            <a:r>
              <a:rPr lang="pt-BR" altLang="pt-BR" sz="2400" dirty="0" smtClean="0"/>
              <a:t> sendo o mais conhecido o </a:t>
            </a:r>
            <a:r>
              <a:rPr lang="pt-BR" altLang="pt-BR" sz="2400" dirty="0" err="1" smtClean="0"/>
              <a:t>WorPress</a:t>
            </a:r>
            <a:r>
              <a:rPr lang="pt-BR" altLang="pt-BR" sz="2400" dirty="0" smtClean="0"/>
              <a:t> tem alguns plug-ins:</a:t>
            </a:r>
          </a:p>
          <a:p>
            <a:pPr lvl="1"/>
            <a:r>
              <a:rPr lang="pt-BR" sz="1600" dirty="0"/>
              <a:t>WP-Flex. O WP-Flex é uma estrutura em branco, responsiva do tema do </a:t>
            </a:r>
            <a:r>
              <a:rPr lang="pt-BR" sz="1600" dirty="0" err="1"/>
              <a:t>Wordpress</a:t>
            </a:r>
            <a:r>
              <a:rPr lang="pt-BR" sz="1600" dirty="0"/>
              <a:t>, que inclui o HTML5-Boilerplate. Tanta facilidade baseada em cima de HTML5 </a:t>
            </a:r>
            <a:r>
              <a:rPr lang="pt-BR" sz="1600" dirty="0" err="1"/>
              <a:t>Boilerplate</a:t>
            </a:r>
            <a:r>
              <a:rPr lang="pt-BR" sz="1600" dirty="0"/>
              <a:t> fará você saltar de alegria. </a:t>
            </a:r>
            <a:r>
              <a:rPr lang="pt-BR" sz="1600" dirty="0" err="1" smtClean="0"/>
              <a:t>Yay</a:t>
            </a:r>
            <a:r>
              <a:rPr lang="en-US" sz="1600" dirty="0" smtClean="0"/>
              <a:t>!</a:t>
            </a:r>
          </a:p>
          <a:p>
            <a:pPr lvl="1"/>
            <a:r>
              <a:rPr lang="pt-BR" sz="1600" dirty="0" err="1"/>
              <a:t>Annex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 </a:t>
            </a:r>
            <a:r>
              <a:rPr lang="pt-BR" sz="1600" dirty="0" err="1"/>
              <a:t>Wordpress</a:t>
            </a:r>
            <a:r>
              <a:rPr lang="pt-BR" sz="1600" dirty="0"/>
              <a:t> anexado tema HTML5 </a:t>
            </a:r>
            <a:r>
              <a:rPr lang="pt-BR" sz="1600" dirty="0" err="1"/>
              <a:t>Boilerplate</a:t>
            </a:r>
            <a:r>
              <a:rPr lang="pt-BR" sz="1600" dirty="0"/>
              <a:t>, com </a:t>
            </a:r>
            <a:r>
              <a:rPr lang="pt-BR" sz="1600" dirty="0" err="1"/>
              <a:t>Twenty</a:t>
            </a:r>
            <a:r>
              <a:rPr lang="pt-BR" sz="1600" dirty="0"/>
              <a:t> </a:t>
            </a:r>
            <a:r>
              <a:rPr lang="pt-BR" sz="1600" dirty="0" err="1"/>
              <a:t>Eleven</a:t>
            </a:r>
            <a:r>
              <a:rPr lang="pt-BR" sz="1600" dirty="0"/>
              <a:t> e temas </a:t>
            </a:r>
            <a:r>
              <a:rPr lang="pt-BR" sz="1600" dirty="0" err="1"/>
              <a:t>Boilerplate</a:t>
            </a:r>
            <a:r>
              <a:rPr lang="pt-BR" sz="1600" dirty="0" smtClean="0"/>
              <a:t>.</a:t>
            </a:r>
          </a:p>
          <a:p>
            <a:pPr lvl="1"/>
            <a:r>
              <a:rPr lang="pt-BR" sz="1600" dirty="0" err="1"/>
              <a:t>Bones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.. Um tema de inicialização responsivo ao Mobile-</a:t>
            </a:r>
            <a:r>
              <a:rPr lang="pt-BR" sz="1600" dirty="0" err="1"/>
              <a:t>First</a:t>
            </a:r>
            <a:r>
              <a:rPr lang="pt-BR" sz="1600" dirty="0"/>
              <a:t> com integração LESS / </a:t>
            </a:r>
            <a:r>
              <a:rPr lang="pt-BR" sz="1600" dirty="0" err="1"/>
              <a:t>Sass</a:t>
            </a:r>
            <a:r>
              <a:rPr lang="pt-BR" sz="1600" dirty="0"/>
              <a:t>, baseado no </a:t>
            </a:r>
            <a:r>
              <a:rPr lang="pt-BR" sz="1600" dirty="0" smtClean="0"/>
              <a:t>H5BP</a:t>
            </a:r>
          </a:p>
          <a:p>
            <a:pPr lvl="1"/>
            <a:r>
              <a:rPr lang="pt-BR" sz="1600" dirty="0" err="1"/>
              <a:t>Handcrafted</a:t>
            </a:r>
            <a:r>
              <a:rPr lang="pt-BR" sz="1600" dirty="0"/>
              <a:t> WP Starter </a:t>
            </a:r>
            <a:r>
              <a:rPr lang="pt-BR" sz="1600" dirty="0" err="1" smtClean="0"/>
              <a:t>Theme</a:t>
            </a:r>
            <a:endParaRPr lang="pt-BR" sz="1600" dirty="0" smtClean="0"/>
          </a:p>
          <a:p>
            <a:pPr lvl="1"/>
            <a:r>
              <a:rPr lang="pt-BR" sz="1600" dirty="0"/>
              <a:t>HTML5 </a:t>
            </a:r>
            <a:r>
              <a:rPr lang="pt-BR" sz="1600" dirty="0" err="1"/>
              <a:t>Boilerplate</a:t>
            </a:r>
            <a:r>
              <a:rPr lang="pt-BR" sz="1600" dirty="0"/>
              <a:t> </a:t>
            </a:r>
            <a:r>
              <a:rPr lang="pt-BR" sz="1600" dirty="0" err="1"/>
              <a:t>Wordpress</a:t>
            </a:r>
            <a:r>
              <a:rPr lang="pt-BR" sz="1600" dirty="0"/>
              <a:t> </a:t>
            </a:r>
            <a:r>
              <a:rPr lang="pt-BR" sz="1600" dirty="0" err="1"/>
              <a:t>Theme</a:t>
            </a:r>
            <a:r>
              <a:rPr lang="pt-BR" sz="1600" dirty="0"/>
              <a:t>. Tema construído com o </a:t>
            </a:r>
            <a:r>
              <a:rPr lang="pt-BR" sz="1600" dirty="0" err="1"/>
              <a:t>Compass</a:t>
            </a:r>
            <a:r>
              <a:rPr lang="pt-BR" sz="1600" dirty="0"/>
              <a:t> e o </a:t>
            </a:r>
            <a:r>
              <a:rPr lang="pt-BR" sz="1600" dirty="0" err="1"/>
              <a:t>Susy</a:t>
            </a:r>
            <a:r>
              <a:rPr lang="pt-BR" sz="1600" dirty="0"/>
              <a:t> Grid Framework</a:t>
            </a:r>
            <a:r>
              <a:rPr lang="pt-BR" sz="1600" dirty="0" smtClean="0"/>
              <a:t>.</a:t>
            </a:r>
          </a:p>
          <a:p>
            <a:pPr lvl="1"/>
            <a:r>
              <a:rPr lang="pt-BR" sz="1600" dirty="0"/>
              <a:t>Roots </a:t>
            </a:r>
            <a:r>
              <a:rPr lang="pt-BR" sz="1600" dirty="0" err="1"/>
              <a:t>Theme</a:t>
            </a:r>
            <a:r>
              <a:rPr lang="pt-BR" sz="1600" dirty="0"/>
              <a:t>. </a:t>
            </a:r>
            <a:r>
              <a:rPr lang="pt-BR" sz="1600" dirty="0" err="1"/>
              <a:t>WordPress</a:t>
            </a:r>
            <a:r>
              <a:rPr lang="pt-BR" sz="1600" dirty="0"/>
              <a:t> starter tema baseado em HTML5 </a:t>
            </a:r>
            <a:r>
              <a:rPr lang="pt-BR" sz="1600" dirty="0" err="1" smtClean="0"/>
              <a:t>Boilerplate</a:t>
            </a:r>
            <a:r>
              <a:rPr lang="pt-BR" sz="1600" dirty="0" smtClean="0"/>
              <a:t>, </a:t>
            </a:r>
            <a:r>
              <a:rPr lang="pt-BR" sz="1600" dirty="0"/>
              <a:t>atualizado regularmente com HTML5 </a:t>
            </a:r>
            <a:r>
              <a:rPr lang="pt-BR" sz="1600" dirty="0" err="1"/>
              <a:t>Boilerplate</a:t>
            </a:r>
            <a:r>
              <a:rPr lang="pt-BR" sz="1600" dirty="0"/>
              <a:t> </a:t>
            </a:r>
            <a:r>
              <a:rPr lang="pt-BR" sz="1600" dirty="0" smtClean="0"/>
              <a:t>mudanças</a:t>
            </a:r>
          </a:p>
          <a:p>
            <a:pPr lvl="1"/>
            <a:r>
              <a:rPr lang="pt-BR" sz="1600" dirty="0" err="1"/>
              <a:t>Thematic</a:t>
            </a:r>
            <a:r>
              <a:rPr lang="pt-BR" sz="1600" dirty="0"/>
              <a:t> HTML5Boilerplate </a:t>
            </a:r>
            <a:r>
              <a:rPr lang="pt-BR" sz="1600" dirty="0" err="1"/>
              <a:t>Theme</a:t>
            </a:r>
            <a:r>
              <a:rPr lang="pt-BR" sz="1600" dirty="0"/>
              <a:t>. Um tema para </a:t>
            </a:r>
            <a:r>
              <a:rPr lang="pt-BR" sz="1600" dirty="0" err="1"/>
              <a:t>Wordpress</a:t>
            </a:r>
            <a:r>
              <a:rPr lang="pt-BR" sz="1600" dirty="0"/>
              <a:t> usando a facilidade de HTML5 </a:t>
            </a:r>
            <a:r>
              <a:rPr lang="pt-BR" sz="1600" dirty="0" err="1"/>
              <a:t>Boilerplate</a:t>
            </a:r>
            <a:endParaRPr lang="pt-BR" sz="1600" dirty="0" smtClean="0"/>
          </a:p>
          <a:p>
            <a:pPr lvl="1"/>
            <a:endParaRPr lang="pt-BR" sz="1600" dirty="0" smtClean="0"/>
          </a:p>
          <a:p>
            <a:pPr lvl="1"/>
            <a:endParaRPr lang="en-US" altLang="pt-BR" sz="1600" dirty="0" smtClean="0"/>
          </a:p>
          <a:p>
            <a:pPr lvl="1"/>
            <a:endParaRPr lang="pt-BR" sz="1600" dirty="0" smtClean="0"/>
          </a:p>
          <a:p>
            <a:endParaRPr lang="pt-BR" altLang="pt-BR" dirty="0" smtClean="0"/>
          </a:p>
          <a:p>
            <a:endParaRPr lang="pt-BR" altLang="pt-BR" dirty="0" smtClean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264146" y="765050"/>
            <a:ext cx="7724038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Plug-ins do H5BP para CMS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918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Espaço Reservado para Conteúdo 2"/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513348"/>
          </a:xfrm>
        </p:spPr>
        <p:txBody>
          <a:bodyPr/>
          <a:lstStyle/>
          <a:p>
            <a:r>
              <a:rPr lang="pt-BR" altLang="pt-BR" dirty="0" smtClean="0"/>
              <a:t>Para usar o H5BP só precisa conhecer as tecnologias base dele que são CSS,HTML, e </a:t>
            </a:r>
            <a:r>
              <a:rPr lang="pt-BR" altLang="pt-BR" dirty="0" err="1" smtClean="0"/>
              <a:t>JavaScript</a:t>
            </a:r>
            <a:r>
              <a:rPr lang="pt-BR" altLang="pt-BR" dirty="0" smtClean="0"/>
              <a:t> e um editor de texto ou IDE de preferência.</a:t>
            </a:r>
          </a:p>
          <a:p>
            <a:r>
              <a:rPr lang="pt-BR" altLang="pt-BR" dirty="0" smtClean="0"/>
              <a:t>Para obter a ferramenta pode ser </a:t>
            </a:r>
            <a:r>
              <a:rPr lang="pt-BR" altLang="pt-BR" dirty="0"/>
              <a:t>via download no site </a:t>
            </a:r>
            <a:r>
              <a:rPr lang="pt-BR" altLang="pt-BR" dirty="0" smtClean="0">
                <a:hlinkClick r:id="rId2"/>
              </a:rPr>
              <a:t>https</a:t>
            </a:r>
            <a:r>
              <a:rPr lang="pt-BR" altLang="pt-BR" dirty="0">
                <a:hlinkClick r:id="rId2"/>
              </a:rPr>
              <a:t>://html5boilerplate.com</a:t>
            </a:r>
            <a:r>
              <a:rPr lang="pt-BR" altLang="pt-BR" dirty="0" smtClean="0">
                <a:hlinkClick r:id="rId2"/>
              </a:rPr>
              <a:t>/</a:t>
            </a:r>
            <a:r>
              <a:rPr lang="pt-BR" altLang="pt-BR" dirty="0" smtClean="0"/>
              <a:t>  ou via repositório  </a:t>
            </a:r>
            <a:r>
              <a:rPr lang="pt-BR" altLang="pt-BR" dirty="0" err="1" smtClean="0"/>
              <a:t>git</a:t>
            </a:r>
            <a:r>
              <a:rPr lang="pt-BR" altLang="pt-BR" dirty="0" smtClean="0"/>
              <a:t> </a:t>
            </a:r>
            <a:r>
              <a:rPr lang="pt-BR" altLang="pt-BR" dirty="0">
                <a:hlinkClick r:id="rId3"/>
              </a:rPr>
              <a:t>https://github.com/h5bp/html5-boilerplate.git</a:t>
            </a:r>
            <a:r>
              <a:rPr lang="pt-BR" altLang="pt-BR" dirty="0"/>
              <a:t> </a:t>
            </a:r>
            <a:endParaRPr lang="pt-BR" altLang="pt-BR" dirty="0" smtClean="0"/>
          </a:p>
          <a:p>
            <a:endParaRPr lang="pt-BR" altLang="pt-BR" dirty="0"/>
          </a:p>
          <a:p>
            <a:endParaRPr lang="pt-BR" altLang="pt-BR" dirty="0"/>
          </a:p>
        </p:txBody>
      </p:sp>
      <p:sp>
        <p:nvSpPr>
          <p:cNvPr id="4" name="Título 5"/>
          <p:cNvSpPr>
            <a:spLocks noGrp="1"/>
          </p:cNvSpPr>
          <p:nvPr>
            <p:ph type="title"/>
          </p:nvPr>
        </p:nvSpPr>
        <p:spPr>
          <a:xfrm>
            <a:off x="2695066" y="765050"/>
            <a:ext cx="6862200" cy="798680"/>
          </a:xfrm>
        </p:spPr>
        <p:txBody>
          <a:bodyPr wrap="none">
            <a:spAutoFit/>
            <a:scene3d>
              <a:camera prst="perspectiveFront"/>
              <a:lightRig rig="threePt" dir="t"/>
            </a:scene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5400" b="1" dirty="0" smtClean="0">
                <a:ln w="12700" cmpd="sng">
                  <a:solidFill>
                    <a:srgbClr val="E54D26"/>
                  </a:solidFill>
                  <a:prstDash val="solid"/>
                </a:ln>
                <a:solidFill>
                  <a:srgbClr val="E54D26"/>
                </a:solidFill>
                <a:latin typeface="+mn-lt"/>
              </a:rPr>
              <a:t>Pré-requisitos para usar</a:t>
            </a:r>
            <a:endParaRPr lang="pt-BR" sz="5400" b="1" dirty="0">
              <a:ln w="12700" cmpd="sng">
                <a:solidFill>
                  <a:srgbClr val="E54D26"/>
                </a:solidFill>
                <a:prstDash val="solid"/>
              </a:ln>
              <a:solidFill>
                <a:srgbClr val="E54D26"/>
              </a:solidFill>
              <a:latin typeface="+mn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963" y="3295779"/>
            <a:ext cx="4103215" cy="271122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257" y="3295778"/>
            <a:ext cx="5187262" cy="25732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496</TotalTime>
  <Words>895</Words>
  <Application>Microsoft Office PowerPoint</Application>
  <PresentationFormat>Widescreen</PresentationFormat>
  <Paragraphs>123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3" baseType="lpstr">
      <vt:lpstr>Calibri</vt:lpstr>
      <vt:lpstr>Calibri Light</vt:lpstr>
      <vt:lpstr>Retrospectiva</vt:lpstr>
      <vt:lpstr>Apresentação do PowerPoint</vt:lpstr>
      <vt:lpstr>Um pouco de História</vt:lpstr>
      <vt:lpstr>Motivação para criação do Projeto</vt:lpstr>
      <vt:lpstr>Primeiro Site usar</vt:lpstr>
      <vt:lpstr>Mantenedor do Projeto</vt:lpstr>
      <vt:lpstr>Você também pode contribuir</vt:lpstr>
      <vt:lpstr>Plug-ins do H5BP</vt:lpstr>
      <vt:lpstr>Plug-ins do H5BP para CMS</vt:lpstr>
      <vt:lpstr>Pré-requisitos para usar</vt:lpstr>
      <vt:lpstr>Vantagens de usar o H5BP</vt:lpstr>
      <vt:lpstr>Estrutura do H5BP</vt:lpstr>
      <vt:lpstr>Falando da Estrutura do H5BP</vt:lpstr>
      <vt:lpstr>Falando da Estrutura do H5BP</vt:lpstr>
      <vt:lpstr>Falando da Estrutura do H5BP</vt:lpstr>
      <vt:lpstr>Isso é demais?</vt:lpstr>
      <vt:lpstr>Use o Initializr</vt:lpstr>
      <vt:lpstr>H5BP vs outro Framework’s</vt:lpstr>
      <vt:lpstr>Show me the Code</vt:lpstr>
      <vt:lpstr>Show me the Code</vt:lpstr>
      <vt:lpstr>REFERÊNCIAS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Manoel Freitas Rolim</dc:creator>
  <cp:lastModifiedBy>João Manoel Freitas Rolim</cp:lastModifiedBy>
  <cp:revision>42</cp:revision>
  <dcterms:created xsi:type="dcterms:W3CDTF">2016-11-04T12:45:05Z</dcterms:created>
  <dcterms:modified xsi:type="dcterms:W3CDTF">2016-11-08T19:05:21Z</dcterms:modified>
</cp:coreProperties>
</file>

<file path=docProps/thumbnail.jpeg>
</file>